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 rot="20707748">
            <a:off x="-617539" y="-652551"/>
            <a:ext cx="6664606" cy="3942692"/>
          </a:xfrm>
          <a:custGeom>
            <a:avLst/>
            <a:gdLst/>
            <a:ahLst/>
            <a:cxnLst/>
            <a:rect l="l" t="t" r="r" b="b"/>
            <a:pathLst>
              <a:path w="6664606" h="3942692">
                <a:moveTo>
                  <a:pt x="1046923" y="0"/>
                </a:moveTo>
                <a:lnTo>
                  <a:pt x="6664606" y="1491692"/>
                </a:lnTo>
                <a:lnTo>
                  <a:pt x="6664606" y="3860602"/>
                </a:lnTo>
                <a:cubicBezTo>
                  <a:pt x="6664606" y="3905939"/>
                  <a:pt x="6627853" y="3942692"/>
                  <a:pt x="6582516" y="3942692"/>
                </a:cubicBezTo>
                <a:lnTo>
                  <a:pt x="0" y="3942692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 rot="20707748">
            <a:off x="6168153" y="-441831"/>
            <a:ext cx="3126510" cy="2426476"/>
          </a:xfrm>
          <a:custGeom>
            <a:avLst/>
            <a:gdLst/>
            <a:ahLst/>
            <a:cxnLst/>
            <a:rect l="l" t="t" r="r" b="b"/>
            <a:pathLst>
              <a:path w="3126510" h="2426476">
                <a:moveTo>
                  <a:pt x="0" y="0"/>
                </a:moveTo>
                <a:lnTo>
                  <a:pt x="3126510" y="830198"/>
                </a:lnTo>
                <a:lnTo>
                  <a:pt x="2702642" y="2426476"/>
                </a:lnTo>
                <a:lnTo>
                  <a:pt x="82091" y="2426476"/>
                </a:lnTo>
                <a:cubicBezTo>
                  <a:pt x="36754" y="2426475"/>
                  <a:pt x="1" y="2389722"/>
                  <a:pt x="1" y="2344385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 rot="20707748">
            <a:off x="7144098" y="2001564"/>
            <a:ext cx="2679455" cy="4946037"/>
          </a:xfrm>
          <a:custGeom>
            <a:avLst/>
            <a:gdLst/>
            <a:ahLst/>
            <a:cxnLst/>
            <a:rect l="l" t="t" r="r" b="b"/>
            <a:pathLst>
              <a:path w="2679455" h="4946037">
                <a:moveTo>
                  <a:pt x="2679455" y="0"/>
                </a:moveTo>
                <a:lnTo>
                  <a:pt x="1366108" y="4946037"/>
                </a:lnTo>
                <a:lnTo>
                  <a:pt x="0" y="4583288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 rot="20707748">
            <a:off x="-205621" y="3323292"/>
            <a:ext cx="7378073" cy="4557796"/>
          </a:xfrm>
          <a:custGeom>
            <a:avLst/>
            <a:gdLst/>
            <a:ahLst/>
            <a:cxnLst/>
            <a:rect l="l" t="t" r="r" b="b"/>
            <a:pathLst>
              <a:path w="7378073" h="4557796">
                <a:moveTo>
                  <a:pt x="7327936" y="6451"/>
                </a:moveTo>
                <a:cubicBezTo>
                  <a:pt x="7357400" y="18913"/>
                  <a:pt x="7378073" y="48087"/>
                  <a:pt x="7378073" y="82090"/>
                </a:cubicBezTo>
                <a:lnTo>
                  <a:pt x="7378073" y="4557796"/>
                </a:lnTo>
                <a:lnTo>
                  <a:pt x="0" y="2598658"/>
                </a:lnTo>
                <a:lnTo>
                  <a:pt x="690034" y="0"/>
                </a:lnTo>
                <a:lnTo>
                  <a:pt x="7295983" y="0"/>
                </a:lnTo>
                <a:cubicBezTo>
                  <a:pt x="7307317" y="0"/>
                  <a:pt x="7318115" y="2297"/>
                  <a:pt x="7327936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-900000">
            <a:off x="547834" y="3632676"/>
            <a:ext cx="5985159" cy="1606102"/>
          </a:xfrm>
        </p:spPr>
        <p:txBody>
          <a:bodyPr>
            <a:normAutofit/>
          </a:bodyPr>
          <a:lstStyle>
            <a:lvl1pPr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-900000">
            <a:off x="2201145" y="5027230"/>
            <a:ext cx="4655297" cy="112849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741465" y="2313285"/>
            <a:ext cx="1524000" cy="365125"/>
          </a:xfrm>
        </p:spPr>
        <p:txBody>
          <a:bodyPr/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fld id="{36D92AB4-EE6A-40AC-890A-B5BC9E8744CF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6551292" y="1528629"/>
            <a:ext cx="246598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6451719" y="1162062"/>
            <a:ext cx="2133600" cy="421038"/>
          </a:xfrm>
        </p:spPr>
        <p:txBody>
          <a:bodyPr anchor="ctr"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fld id="{A09D8457-5563-4B5A-9BE7-44934719A5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95918" y="-766298"/>
            <a:ext cx="8332816" cy="5894380"/>
          </a:xfrm>
          <a:custGeom>
            <a:avLst/>
            <a:gdLst/>
            <a:ahLst/>
            <a:cxnLst/>
            <a:rect l="l" t="t" r="r" b="b"/>
            <a:pathLst>
              <a:path w="8332816" h="5894380">
                <a:moveTo>
                  <a:pt x="1565164" y="0"/>
                </a:moveTo>
                <a:lnTo>
                  <a:pt x="8332816" y="1797049"/>
                </a:lnTo>
                <a:lnTo>
                  <a:pt x="8332816" y="5812290"/>
                </a:lnTo>
                <a:cubicBezTo>
                  <a:pt x="8332816" y="5857627"/>
                  <a:pt x="8296063" y="5894380"/>
                  <a:pt x="8250726" y="5894380"/>
                </a:cubicBezTo>
                <a:lnTo>
                  <a:pt x="0" y="589438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64746" y="5089618"/>
            <a:ext cx="8528044" cy="2911464"/>
          </a:xfrm>
          <a:custGeom>
            <a:avLst/>
            <a:gdLst/>
            <a:ahLst/>
            <a:cxnLst/>
            <a:rect l="l" t="t" r="r" b="b"/>
            <a:pathLst>
              <a:path w="8528044" h="2911464">
                <a:moveTo>
                  <a:pt x="8477907" y="6451"/>
                </a:moveTo>
                <a:cubicBezTo>
                  <a:pt x="8507371" y="18913"/>
                  <a:pt x="8528044" y="48087"/>
                  <a:pt x="8528044" y="82090"/>
                </a:cubicBezTo>
                <a:lnTo>
                  <a:pt x="8528044" y="2911464"/>
                </a:lnTo>
                <a:lnTo>
                  <a:pt x="0" y="646970"/>
                </a:lnTo>
                <a:lnTo>
                  <a:pt x="171794" y="0"/>
                </a:lnTo>
                <a:lnTo>
                  <a:pt x="8445954" y="0"/>
                </a:lnTo>
                <a:cubicBezTo>
                  <a:pt x="8457288" y="0"/>
                  <a:pt x="8468086" y="2297"/>
                  <a:pt x="847790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8533928" y="3839503"/>
            <a:ext cx="1011244" cy="2994350"/>
          </a:xfrm>
          <a:custGeom>
            <a:avLst/>
            <a:gdLst/>
            <a:ahLst/>
            <a:cxnLst/>
            <a:rect l="l" t="t" r="r" b="b"/>
            <a:pathLst>
              <a:path w="1011244" h="2994350">
                <a:moveTo>
                  <a:pt x="1011244" y="0"/>
                </a:moveTo>
                <a:lnTo>
                  <a:pt x="216140" y="2994350"/>
                </a:lnTo>
                <a:lnTo>
                  <a:pt x="0" y="2936957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588490" y="-321837"/>
            <a:ext cx="1976541" cy="4072806"/>
          </a:xfrm>
          <a:custGeom>
            <a:avLst/>
            <a:gdLst/>
            <a:ahLst/>
            <a:cxnLst/>
            <a:rect l="l" t="t" r="r" b="b"/>
            <a:pathLst>
              <a:path w="1976541" h="4072806">
                <a:moveTo>
                  <a:pt x="0" y="0"/>
                </a:moveTo>
                <a:lnTo>
                  <a:pt x="1976541" y="524841"/>
                </a:lnTo>
                <a:lnTo>
                  <a:pt x="1034432" y="4072806"/>
                </a:lnTo>
                <a:lnTo>
                  <a:pt x="82090" y="4072806"/>
                </a:lnTo>
                <a:cubicBezTo>
                  <a:pt x="36753" y="4072806"/>
                  <a:pt x="0" y="4036053"/>
                  <a:pt x="0" y="399071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3183882" y="4760430"/>
            <a:ext cx="5004753" cy="1299542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781854" y="984581"/>
            <a:ext cx="6581279" cy="360475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996405" y="6238502"/>
            <a:ext cx="1524000" cy="365125"/>
          </a:xfrm>
        </p:spPr>
        <p:txBody>
          <a:bodyPr/>
          <a:lstStyle/>
          <a:p>
            <a:fld id="{36D92AB4-EE6A-40AC-890A-B5BC9E8744CF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5321849" y="609479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8182730" y="3246937"/>
            <a:ext cx="907445" cy="365125"/>
          </a:xfrm>
        </p:spPr>
        <p:txBody>
          <a:bodyPr/>
          <a:lstStyle>
            <a:lvl1pPr algn="l">
              <a:defRPr/>
            </a:lvl1pPr>
          </a:lstStyle>
          <a:p>
            <a:fld id="{A09D8457-5563-4B5A-9BE7-44934719A5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82907" y="-626065"/>
            <a:ext cx="7440156" cy="7347127"/>
          </a:xfrm>
          <a:custGeom>
            <a:avLst/>
            <a:gdLst/>
            <a:ahLst/>
            <a:cxnLst/>
            <a:rect l="l" t="t" r="r" b="b"/>
            <a:pathLst>
              <a:path w="7440156" h="7347127">
                <a:moveTo>
                  <a:pt x="1760047" y="0"/>
                </a:moveTo>
                <a:lnTo>
                  <a:pt x="7440156" y="1508269"/>
                </a:lnTo>
                <a:lnTo>
                  <a:pt x="7440156" y="7265037"/>
                </a:lnTo>
                <a:cubicBezTo>
                  <a:pt x="7440156" y="7310374"/>
                  <a:pt x="7403403" y="7347127"/>
                  <a:pt x="7358066" y="7347127"/>
                </a:cubicBezTo>
                <a:lnTo>
                  <a:pt x="2707078" y="7347127"/>
                </a:lnTo>
                <a:lnTo>
                  <a:pt x="0" y="662830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3227235" y="6274264"/>
            <a:ext cx="4396677" cy="1167472"/>
          </a:xfrm>
          <a:custGeom>
            <a:avLst/>
            <a:gdLst/>
            <a:ahLst/>
            <a:cxnLst/>
            <a:rect l="l" t="t" r="r" b="b"/>
            <a:pathLst>
              <a:path w="4396677" h="1167472">
                <a:moveTo>
                  <a:pt x="4346539" y="6451"/>
                </a:moveTo>
                <a:cubicBezTo>
                  <a:pt x="4376003" y="18913"/>
                  <a:pt x="4396677" y="48087"/>
                  <a:pt x="4396677" y="82090"/>
                </a:cubicBezTo>
                <a:lnTo>
                  <a:pt x="4396677" y="1167472"/>
                </a:lnTo>
                <a:lnTo>
                  <a:pt x="0" y="0"/>
                </a:lnTo>
                <a:lnTo>
                  <a:pt x="4314586" y="0"/>
                </a:lnTo>
                <a:cubicBezTo>
                  <a:pt x="4325920" y="0"/>
                  <a:pt x="4336718" y="2297"/>
                  <a:pt x="4346539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7659524" y="5459724"/>
            <a:ext cx="1710569" cy="1538689"/>
          </a:xfrm>
          <a:custGeom>
            <a:avLst/>
            <a:gdLst/>
            <a:ahLst/>
            <a:cxnLst/>
            <a:rect l="l" t="t" r="r" b="b"/>
            <a:pathLst>
              <a:path w="1710569" h="1538689">
                <a:moveTo>
                  <a:pt x="1710569" y="1"/>
                </a:moveTo>
                <a:lnTo>
                  <a:pt x="1301993" y="1538689"/>
                </a:lnTo>
                <a:lnTo>
                  <a:pt x="0" y="1192965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6666426" y="-490731"/>
            <a:ext cx="3065776" cy="5811871"/>
          </a:xfrm>
          <a:custGeom>
            <a:avLst/>
            <a:gdLst/>
            <a:ahLst/>
            <a:cxnLst/>
            <a:rect l="l" t="t" r="r" b="b"/>
            <a:pathLst>
              <a:path w="3065776" h="5811871">
                <a:moveTo>
                  <a:pt x="0" y="0"/>
                </a:moveTo>
                <a:lnTo>
                  <a:pt x="3065776" y="814071"/>
                </a:lnTo>
                <a:lnTo>
                  <a:pt x="1738684" y="5811871"/>
                </a:lnTo>
                <a:lnTo>
                  <a:pt x="82090" y="5811871"/>
                </a:lnTo>
                <a:cubicBezTo>
                  <a:pt x="36753" y="5811871"/>
                  <a:pt x="0" y="5775118"/>
                  <a:pt x="0" y="572978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-900000">
            <a:off x="6793335" y="511413"/>
            <a:ext cx="1435608" cy="4818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967762" y="1075673"/>
            <a:ext cx="5398955" cy="508826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36D92AB4-EE6A-40AC-890A-B5BC9E8744CF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4997808" y="6188244"/>
            <a:ext cx="2380306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A09D8457-5563-4B5A-9BE7-44934719A5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3894" y="2921988"/>
            <a:ext cx="5064953" cy="169563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479028" y="959716"/>
            <a:ext cx="4658735" cy="5077623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1690988" y="608314"/>
            <a:ext cx="1789355" cy="365125"/>
          </a:xfrm>
        </p:spPr>
        <p:txBody>
          <a:bodyPr/>
          <a:lstStyle/>
          <a:p>
            <a:fld id="{36D92AB4-EE6A-40AC-890A-B5BC9E8744CF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3103620" y="6177546"/>
            <a:ext cx="239223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>
            <a:off x="1265370" y="300797"/>
            <a:ext cx="2287319" cy="365125"/>
          </a:xfrm>
        </p:spPr>
        <p:txBody>
          <a:bodyPr/>
          <a:lstStyle/>
          <a:p>
            <a:fld id="{A09D8457-5563-4B5A-9BE7-44934719A5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900000">
            <a:off x="-57216" y="-1017685"/>
            <a:ext cx="7411427" cy="3438177"/>
          </a:xfrm>
          <a:custGeom>
            <a:avLst/>
            <a:gdLst/>
            <a:ahLst/>
            <a:cxnLst/>
            <a:rect l="l" t="t" r="r" b="b"/>
            <a:pathLst>
              <a:path w="7411427" h="3438177">
                <a:moveTo>
                  <a:pt x="0" y="1985886"/>
                </a:moveTo>
                <a:lnTo>
                  <a:pt x="7411427" y="0"/>
                </a:lnTo>
                <a:lnTo>
                  <a:pt x="7411427" y="3356087"/>
                </a:lnTo>
                <a:cubicBezTo>
                  <a:pt x="7411427" y="3401424"/>
                  <a:pt x="7374674" y="3438177"/>
                  <a:pt x="7329337" y="3438177"/>
                </a:cubicBezTo>
                <a:lnTo>
                  <a:pt x="389140" y="3438177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-776641" y="2417820"/>
            <a:ext cx="6998365" cy="5080081"/>
          </a:xfrm>
          <a:custGeom>
            <a:avLst/>
            <a:gdLst/>
            <a:ahLst/>
            <a:cxnLst/>
            <a:rect l="l" t="t" r="r" b="b"/>
            <a:pathLst>
              <a:path w="6998365" h="5080081">
                <a:moveTo>
                  <a:pt x="0" y="0"/>
                </a:moveTo>
                <a:lnTo>
                  <a:pt x="6916275" y="0"/>
                </a:lnTo>
                <a:cubicBezTo>
                  <a:pt x="6961612" y="0"/>
                  <a:pt x="6998365" y="36753"/>
                  <a:pt x="6998365" y="82090"/>
                </a:cubicBezTo>
                <a:lnTo>
                  <a:pt x="6998365" y="3569608"/>
                </a:lnTo>
                <a:lnTo>
                  <a:pt x="1361203" y="50800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900000">
            <a:off x="6338067" y="3775812"/>
            <a:ext cx="3102275" cy="3544033"/>
          </a:xfrm>
          <a:custGeom>
            <a:avLst/>
            <a:gdLst/>
            <a:ahLst/>
            <a:cxnLst/>
            <a:rect l="l" t="t" r="r" b="b"/>
            <a:pathLst>
              <a:path w="3102275" h="3544033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375388" y="0"/>
                </a:lnTo>
                <a:lnTo>
                  <a:pt x="3102275" y="2712781"/>
                </a:lnTo>
                <a:lnTo>
                  <a:pt x="0" y="3544033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 rot="900000">
            <a:off x="7327879" y="-104312"/>
            <a:ext cx="2350627" cy="3820866"/>
          </a:xfrm>
          <a:custGeom>
            <a:avLst/>
            <a:gdLst/>
            <a:ahLst/>
            <a:cxnLst/>
            <a:rect l="l" t="t" r="r" b="b"/>
            <a:pathLst>
              <a:path w="2350627" h="3820866">
                <a:moveTo>
                  <a:pt x="1" y="355523"/>
                </a:moveTo>
                <a:lnTo>
                  <a:pt x="1326829" y="0"/>
                </a:lnTo>
                <a:lnTo>
                  <a:pt x="2350627" y="3820866"/>
                </a:lnTo>
                <a:lnTo>
                  <a:pt x="82091" y="3820866"/>
                </a:lnTo>
                <a:cubicBezTo>
                  <a:pt x="36754" y="3820866"/>
                  <a:pt x="1" y="3784113"/>
                  <a:pt x="0" y="373877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900000">
            <a:off x="534986" y="2921829"/>
            <a:ext cx="5690855" cy="1570680"/>
          </a:xfrm>
        </p:spPr>
        <p:txBody>
          <a:bodyPr anchor="b">
            <a:noAutofit/>
          </a:bodyPr>
          <a:lstStyle>
            <a:lvl1pPr algn="r">
              <a:defRPr sz="48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900000">
            <a:off x="537849" y="4494201"/>
            <a:ext cx="5271544" cy="1500187"/>
          </a:xfrm>
        </p:spPr>
        <p:txBody>
          <a:bodyPr anchor="t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6878368" y="376138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36D92AB4-EE6A-40AC-890A-B5BC9E8744CF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7056965" y="3170795"/>
            <a:ext cx="19263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 flipH="1">
            <a:off x="7176363" y="2661157"/>
            <a:ext cx="683979" cy="365125"/>
          </a:xfrm>
        </p:spPr>
        <p:txBody>
          <a:bodyPr/>
          <a:lstStyle>
            <a:lvl1pPr algn="l">
              <a:defRPr/>
            </a:lvl1pPr>
          </a:lstStyle>
          <a:p>
            <a:fld id="{A09D8457-5563-4B5A-9BE7-44934719A5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1893" y="2231024"/>
            <a:ext cx="4820301" cy="1436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 rot="-900000">
            <a:off x="1014439" y="1335061"/>
            <a:ext cx="2578608" cy="4839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3701032" y="618005"/>
            <a:ext cx="2580010" cy="4837176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5919" y="5887412"/>
            <a:ext cx="1241980" cy="365125"/>
          </a:xfrm>
        </p:spPr>
        <p:txBody>
          <a:bodyPr/>
          <a:lstStyle>
            <a:lvl1pPr algn="l">
              <a:defRPr/>
            </a:lvl1pPr>
          </a:lstStyle>
          <a:p>
            <a:fld id="{36D92AB4-EE6A-40AC-890A-B5BC9E8744CF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054658" y="549437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64" y="5643110"/>
            <a:ext cx="1241693" cy="365125"/>
          </a:xfrm>
        </p:spPr>
        <p:txBody>
          <a:bodyPr/>
          <a:lstStyle>
            <a:lvl1pPr algn="l">
              <a:defRPr/>
            </a:lvl1pPr>
          </a:lstStyle>
          <a:p>
            <a:fld id="{A09D8457-5563-4B5A-9BE7-44934719A5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55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-900000">
            <a:off x="854761" y="1406870"/>
            <a:ext cx="2213148" cy="759866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1120518" y="2227895"/>
            <a:ext cx="2578608" cy="3938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-900000">
            <a:off x="3535709" y="687503"/>
            <a:ext cx="2214753" cy="753043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 rot="-900000">
            <a:off x="3808498" y="1495882"/>
            <a:ext cx="2578608" cy="39559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36D92AB4-EE6A-40AC-890A-B5BC9E8744CF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-900000">
            <a:off x="4050792" y="549554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A09D8457-5563-4B5A-9BE7-44934719A5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0936" y="2926080"/>
            <a:ext cx="5065776" cy="16916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900000">
            <a:off x="1691640" y="612648"/>
            <a:ext cx="1792224" cy="365125"/>
          </a:xfrm>
        </p:spPr>
        <p:txBody>
          <a:bodyPr/>
          <a:lstStyle/>
          <a:p>
            <a:fld id="{36D92AB4-EE6A-40AC-890A-B5BC9E8744CF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900000">
            <a:off x="2493721" y="6101033"/>
            <a:ext cx="30521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 rot="900000">
            <a:off x="1261872" y="301752"/>
            <a:ext cx="2286000" cy="365125"/>
          </a:xfrm>
        </p:spPr>
        <p:txBody>
          <a:bodyPr/>
          <a:lstStyle/>
          <a:p>
            <a:fld id="{A09D8457-5563-4B5A-9BE7-44934719A5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900000">
            <a:off x="-372248" y="-1218153"/>
            <a:ext cx="8577953" cy="6344114"/>
          </a:xfrm>
          <a:custGeom>
            <a:avLst/>
            <a:gdLst/>
            <a:ahLst/>
            <a:cxnLst/>
            <a:rect l="l" t="t" r="r" b="b"/>
            <a:pathLst>
              <a:path w="8577953" h="6344114">
                <a:moveTo>
                  <a:pt x="0" y="2298455"/>
                </a:moveTo>
                <a:lnTo>
                  <a:pt x="8577953" y="0"/>
                </a:lnTo>
                <a:lnTo>
                  <a:pt x="8577953" y="6262024"/>
                </a:lnTo>
                <a:cubicBezTo>
                  <a:pt x="8577953" y="6307361"/>
                  <a:pt x="8541200" y="6344113"/>
                  <a:pt x="8495863" y="6344113"/>
                </a:cubicBezTo>
                <a:lnTo>
                  <a:pt x="1084031" y="634411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0000">
            <a:off x="-449071" y="5207889"/>
            <a:ext cx="7470000" cy="2486713"/>
          </a:xfrm>
          <a:custGeom>
            <a:avLst/>
            <a:gdLst/>
            <a:ahLst/>
            <a:cxnLst/>
            <a:rect l="l" t="t" r="r" b="b"/>
            <a:pathLst>
              <a:path w="7470000" h="2486713">
                <a:moveTo>
                  <a:pt x="0" y="0"/>
                </a:moveTo>
                <a:lnTo>
                  <a:pt x="7387910" y="0"/>
                </a:lnTo>
                <a:cubicBezTo>
                  <a:pt x="7433247" y="0"/>
                  <a:pt x="7470000" y="36753"/>
                  <a:pt x="7470000" y="82090"/>
                </a:cubicBezTo>
                <a:lnTo>
                  <a:pt x="7470000" y="663670"/>
                </a:lnTo>
                <a:lnTo>
                  <a:pt x="666313" y="2486713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0000">
            <a:off x="7192310" y="6483326"/>
            <a:ext cx="1932834" cy="635630"/>
          </a:xfrm>
          <a:custGeom>
            <a:avLst/>
            <a:gdLst/>
            <a:ahLst/>
            <a:cxnLst/>
            <a:rect l="l" t="t" r="r" b="b"/>
            <a:pathLst>
              <a:path w="1932834" h="63563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01288" y="0"/>
                </a:lnTo>
                <a:lnTo>
                  <a:pt x="1932834" y="117729"/>
                </a:lnTo>
                <a:lnTo>
                  <a:pt x="0" y="635630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900000">
            <a:off x="8127084" y="92392"/>
            <a:ext cx="1878991" cy="6414233"/>
          </a:xfrm>
          <a:custGeom>
            <a:avLst/>
            <a:gdLst/>
            <a:ahLst/>
            <a:cxnLst/>
            <a:rect l="l" t="t" r="r" b="b"/>
            <a:pathLst>
              <a:path w="1878991" h="6414233">
                <a:moveTo>
                  <a:pt x="0" y="42953"/>
                </a:moveTo>
                <a:lnTo>
                  <a:pt x="160303" y="0"/>
                </a:lnTo>
                <a:lnTo>
                  <a:pt x="1878991" y="6414233"/>
                </a:lnTo>
                <a:lnTo>
                  <a:pt x="82090" y="6414233"/>
                </a:lnTo>
                <a:cubicBezTo>
                  <a:pt x="36753" y="6414233"/>
                  <a:pt x="0" y="6377480"/>
                  <a:pt x="0" y="633214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900000">
            <a:off x="7521938" y="5927116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36D92AB4-EE6A-40AC-890A-B5BC9E8744CF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900000">
            <a:off x="3892286" y="5987296"/>
            <a:ext cx="3124200" cy="295162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 rot="900000">
            <a:off x="7599046" y="5570110"/>
            <a:ext cx="716206" cy="365125"/>
          </a:xfrm>
        </p:spPr>
        <p:txBody>
          <a:bodyPr/>
          <a:lstStyle>
            <a:lvl1pPr algn="l">
              <a:defRPr/>
            </a:lvl1pPr>
          </a:lstStyle>
          <a:p>
            <a:fld id="{A09D8457-5563-4B5A-9BE7-44934719A5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 rot="20707748">
            <a:off x="-897260" y="-624538"/>
            <a:ext cx="7286946" cy="6041338"/>
          </a:xfrm>
          <a:custGeom>
            <a:avLst/>
            <a:gdLst/>
            <a:ahLst/>
            <a:cxnLst/>
            <a:rect l="l" t="t" r="r" b="b"/>
            <a:pathLst>
              <a:path w="7286946" h="6041338">
                <a:moveTo>
                  <a:pt x="1604186" y="0"/>
                </a:moveTo>
                <a:lnTo>
                  <a:pt x="7286946" y="1508972"/>
                </a:lnTo>
                <a:lnTo>
                  <a:pt x="7286946" y="5959247"/>
                </a:lnTo>
                <a:cubicBezTo>
                  <a:pt x="7286946" y="6004584"/>
                  <a:pt x="7250193" y="6041337"/>
                  <a:pt x="7204856" y="6041337"/>
                </a:cubicBezTo>
                <a:lnTo>
                  <a:pt x="0" y="604133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64806" y="5378153"/>
            <a:ext cx="7443151" cy="2476431"/>
          </a:xfrm>
          <a:custGeom>
            <a:avLst/>
            <a:gdLst/>
            <a:ahLst/>
            <a:cxnLst/>
            <a:rect l="l" t="t" r="r" b="b"/>
            <a:pathLst>
              <a:path w="7443151" h="2476431">
                <a:moveTo>
                  <a:pt x="7393013" y="6452"/>
                </a:moveTo>
                <a:cubicBezTo>
                  <a:pt x="7422477" y="18914"/>
                  <a:pt x="7443150" y="48087"/>
                  <a:pt x="7443150" y="82090"/>
                </a:cubicBezTo>
                <a:lnTo>
                  <a:pt x="7443151" y="2476431"/>
                </a:lnTo>
                <a:lnTo>
                  <a:pt x="0" y="500014"/>
                </a:lnTo>
                <a:lnTo>
                  <a:pt x="132771" y="1"/>
                </a:lnTo>
                <a:lnTo>
                  <a:pt x="7361060" y="1"/>
                </a:lnTo>
                <a:cubicBezTo>
                  <a:pt x="7372394" y="0"/>
                  <a:pt x="7383192" y="2298"/>
                  <a:pt x="7393013" y="6452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660994" y="5459931"/>
            <a:ext cx="1709023" cy="1538302"/>
          </a:xfrm>
          <a:custGeom>
            <a:avLst/>
            <a:gdLst/>
            <a:ahLst/>
            <a:cxnLst/>
            <a:rect l="l" t="t" r="r" b="b"/>
            <a:pathLst>
              <a:path w="1709023" h="1538302">
                <a:moveTo>
                  <a:pt x="1709023" y="0"/>
                </a:moveTo>
                <a:lnTo>
                  <a:pt x="1300550" y="1538302"/>
                </a:lnTo>
                <a:lnTo>
                  <a:pt x="0" y="119296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20707748">
            <a:off x="6673110" y="-489836"/>
            <a:ext cx="3059119" cy="5809409"/>
          </a:xfrm>
          <a:custGeom>
            <a:avLst/>
            <a:gdLst/>
            <a:ahLst/>
            <a:cxnLst/>
            <a:rect l="l" t="t" r="r" b="b"/>
            <a:pathLst>
              <a:path w="3059119" h="5809409">
                <a:moveTo>
                  <a:pt x="0" y="0"/>
                </a:moveTo>
                <a:lnTo>
                  <a:pt x="3059119" y="812303"/>
                </a:lnTo>
                <a:lnTo>
                  <a:pt x="1732212" y="5809409"/>
                </a:lnTo>
                <a:lnTo>
                  <a:pt x="82090" y="5809409"/>
                </a:lnTo>
                <a:cubicBezTo>
                  <a:pt x="36753" y="5809409"/>
                  <a:pt x="0" y="5772656"/>
                  <a:pt x="0" y="572731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 anchor="b"/>
          <a:lstStyle>
            <a:lvl1pPr algn="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-900000">
            <a:off x="844848" y="997933"/>
            <a:ext cx="5343100" cy="3888220"/>
          </a:xfrm>
        </p:spPr>
        <p:txBody>
          <a:bodyPr anchor="b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900000">
            <a:off x="3216573" y="5144589"/>
            <a:ext cx="3930375" cy="988131"/>
          </a:xfrm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36D92AB4-EE6A-40AC-890A-B5BC9E8744CF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263966" y="6099104"/>
            <a:ext cx="3063047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A09D8457-5563-4B5A-9BE7-44934719A5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 rot="900000">
            <a:off x="-533701" y="-979752"/>
            <a:ext cx="6672870" cy="6821601"/>
          </a:xfrm>
          <a:custGeom>
            <a:avLst/>
            <a:gdLst/>
            <a:ahLst/>
            <a:cxnLst/>
            <a:rect l="l" t="t" r="r" b="b"/>
            <a:pathLst>
              <a:path w="6672870" h="6821601">
                <a:moveTo>
                  <a:pt x="0" y="1787990"/>
                </a:moveTo>
                <a:lnTo>
                  <a:pt x="6672870" y="0"/>
                </a:lnTo>
                <a:lnTo>
                  <a:pt x="6672870" y="6739511"/>
                </a:lnTo>
                <a:cubicBezTo>
                  <a:pt x="6672870" y="6784848"/>
                  <a:pt x="6636117" y="6821601"/>
                  <a:pt x="6590780" y="6821601"/>
                </a:cubicBezTo>
                <a:lnTo>
                  <a:pt x="1348753" y="682160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900000">
            <a:off x="-283896" y="5969722"/>
            <a:ext cx="5300494" cy="1495954"/>
          </a:xfrm>
          <a:custGeom>
            <a:avLst/>
            <a:gdLst/>
            <a:ahLst/>
            <a:cxnLst/>
            <a:rect l="l" t="t" r="r" b="b"/>
            <a:pathLst>
              <a:path w="5300494" h="1495954">
                <a:moveTo>
                  <a:pt x="0" y="0"/>
                </a:moveTo>
                <a:lnTo>
                  <a:pt x="5218404" y="0"/>
                </a:lnTo>
                <a:cubicBezTo>
                  <a:pt x="5263741" y="0"/>
                  <a:pt x="5300494" y="36753"/>
                  <a:pt x="5300494" y="82090"/>
                </a:cubicBezTo>
                <a:lnTo>
                  <a:pt x="5300494" y="183095"/>
                </a:lnTo>
                <a:lnTo>
                  <a:pt x="400840" y="149595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 rot="900000">
            <a:off x="6930292" y="-242630"/>
            <a:ext cx="2434235" cy="1383623"/>
          </a:xfrm>
          <a:custGeom>
            <a:avLst/>
            <a:gdLst/>
            <a:ahLst/>
            <a:cxnLst/>
            <a:rect l="l" t="t" r="r" b="b"/>
            <a:pathLst>
              <a:path w="2434235" h="1383623">
                <a:moveTo>
                  <a:pt x="0" y="552912"/>
                </a:moveTo>
                <a:lnTo>
                  <a:pt x="2063495" y="0"/>
                </a:lnTo>
                <a:lnTo>
                  <a:pt x="2434235" y="1383623"/>
                </a:lnTo>
                <a:lnTo>
                  <a:pt x="82090" y="1383622"/>
                </a:lnTo>
                <a:cubicBezTo>
                  <a:pt x="36754" y="1383622"/>
                  <a:pt x="0" y="1346869"/>
                  <a:pt x="0" y="130153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5899782" y="1282101"/>
            <a:ext cx="3842742" cy="6178450"/>
          </a:xfrm>
          <a:custGeom>
            <a:avLst/>
            <a:gdLst/>
            <a:ahLst/>
            <a:cxnLst/>
            <a:rect l="l" t="t" r="r" b="b"/>
            <a:pathLst>
              <a:path w="3842742" h="617845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463128" y="0"/>
                </a:lnTo>
                <a:lnTo>
                  <a:pt x="3842742" y="5148790"/>
                </a:lnTo>
                <a:lnTo>
                  <a:pt x="0" y="6178450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4578273" y="2744935"/>
            <a:ext cx="5036383" cy="1997131"/>
          </a:xfrm>
        </p:spPr>
        <p:txBody>
          <a:bodyPr anchor="t">
            <a:normAutofit/>
          </a:bodyPr>
          <a:lstStyle>
            <a:lvl1pPr algn="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900000">
            <a:off x="1507529" y="615731"/>
            <a:ext cx="4323504" cy="3294418"/>
          </a:xfrm>
          <a:prstGeom prst="roundRect">
            <a:avLst>
              <a:gd name="adj" fmla="val 4992"/>
            </a:avLst>
          </a:prstGeom>
          <a:ln w="19050">
            <a:solidFill>
              <a:schemeClr val="tx1"/>
            </a:solidFill>
          </a:ln>
          <a:effectLst>
            <a:innerShdw blurRad="101600" dir="13500000">
              <a:prstClr val="black">
                <a:alpha val="70000"/>
              </a:prstClr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900000">
            <a:off x="822789" y="4161126"/>
            <a:ext cx="4310915" cy="120354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900000">
            <a:off x="6992395" y="57125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36D92AB4-EE6A-40AC-890A-B5BC9E8744CF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900000">
            <a:off x="647292" y="5162531"/>
            <a:ext cx="2977453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900000">
            <a:off x="7046470" y="391054"/>
            <a:ext cx="1963187" cy="365125"/>
          </a:xfrm>
        </p:spPr>
        <p:txBody>
          <a:bodyPr/>
          <a:lstStyle>
            <a:lvl1pPr algn="l">
              <a:defRPr/>
            </a:lvl1pPr>
          </a:lstStyle>
          <a:p>
            <a:fld id="{A09D8457-5563-4B5A-9BE7-44934719A5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an1080Base.png"/>
          <p:cNvPicPr>
            <a:picLocks noChangeAspect="1"/>
          </p:cNvPicPr>
          <p:nvPr/>
        </p:nvPicPr>
        <p:blipFill>
          <a:blip r:embed="rId13" cstate="print">
            <a:lum bright="-3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-5400000">
            <a:off x="-673455" y="2807056"/>
            <a:ext cx="5320597" cy="18400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0" y="990600"/>
            <a:ext cx="5027024" cy="47833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096001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36D92AB4-EE6A-40AC-890A-B5BC9E8744CF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096001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047" y="53249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9D8457-5563-4B5A-9BE7-44934719A552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ransition/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3152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97280" indent="-32004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2024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46888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66"/>
                </a:solidFill>
              </a:rPr>
              <a:t>The MEAT FORTRESS</a:t>
            </a:r>
            <a:endParaRPr lang="en-US" dirty="0">
              <a:solidFill>
                <a:srgbClr val="FF006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Stephan Day</a:t>
            </a:r>
          </a:p>
          <a:p>
            <a:r>
              <a:rPr lang="en-US" dirty="0" smtClean="0"/>
              <a:t>Collin George</a:t>
            </a:r>
          </a:p>
          <a:p>
            <a:r>
              <a:rPr lang="en-US" dirty="0" smtClean="0"/>
              <a:t>Conner St. Pierre</a:t>
            </a:r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4332" y="457200"/>
            <a:ext cx="2546590" cy="2075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800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Create a restaurant that makes the best burgers of your choice of meat yet is healthier than any other burger shop around.</a:t>
            </a:r>
          </a:p>
          <a:p>
            <a:r>
              <a:rPr lang="en-US" dirty="0" smtClean="0"/>
              <a:t>Offer discounts during the days of the York Revolution games so that we can get more people into our restaurants before the game.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8261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Target Market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Meat </a:t>
            </a:r>
            <a:r>
              <a:rPr lang="en-US" dirty="0" smtClean="0"/>
              <a:t>lovers</a:t>
            </a:r>
          </a:p>
          <a:p>
            <a:pPr lvl="1"/>
            <a:r>
              <a:rPr lang="en-US" dirty="0" smtClean="0"/>
              <a:t>Males and females </a:t>
            </a:r>
          </a:p>
          <a:p>
            <a:pPr lvl="1"/>
            <a:r>
              <a:rPr lang="en-US" dirty="0" smtClean="0"/>
              <a:t>Ages 5+</a:t>
            </a:r>
          </a:p>
          <a:p>
            <a:pPr lvl="1"/>
            <a:r>
              <a:rPr lang="en-US" dirty="0" smtClean="0"/>
              <a:t>Mid-salary</a:t>
            </a:r>
          </a:p>
          <a:p>
            <a:pPr lvl="1"/>
            <a:r>
              <a:rPr lang="en-US" dirty="0" smtClean="0"/>
              <a:t>People out for a good time and money isn’t a big factor</a:t>
            </a:r>
            <a:endParaRPr lang="en-US" dirty="0" smtClean="0"/>
          </a:p>
          <a:p>
            <a:r>
              <a:rPr lang="en-US" dirty="0"/>
              <a:t>F</a:t>
            </a:r>
            <a:r>
              <a:rPr lang="en-US" dirty="0" smtClean="0"/>
              <a:t>amilies who don’t want to spend a fortune before or after the game.      </a:t>
            </a:r>
          </a:p>
          <a:p>
            <a:r>
              <a:rPr lang="en-US" dirty="0" smtClean="0"/>
              <a:t>Any people who want to sit down at a nice family oriented restaurant and eat a good juicy burger of their choice.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5350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 Placement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420 North George Street</a:t>
            </a:r>
          </a:p>
          <a:p>
            <a:r>
              <a:rPr lang="en-US" dirty="0" smtClean="0"/>
              <a:t>1-800-EAT-MEAT (328-6328)</a:t>
            </a:r>
          </a:p>
          <a:p>
            <a:r>
              <a:rPr lang="en-US" dirty="0" smtClean="0"/>
              <a:t>Directly across from the two time Atlantic League Champions… the York Revolution.    </a:t>
            </a:r>
          </a:p>
          <a:p>
            <a:r>
              <a:rPr lang="en-US" dirty="0" smtClean="0"/>
              <a:t>ALL meat comes from: M&amp;B Fairview Farm</a:t>
            </a:r>
          </a:p>
          <a:p>
            <a:r>
              <a:rPr lang="en-US" dirty="0" smtClean="0"/>
              <a:t>Once you walk into the restaurant there will be a case where you can choose your specific meat and toppings. Or you could order off the menu.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888" y="1371600"/>
            <a:ext cx="2130044" cy="1818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2797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START UP PRICING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Single Burger: Any 3 types of meat- $4.00   </a:t>
            </a:r>
          </a:p>
          <a:p>
            <a:r>
              <a:rPr lang="en-US" dirty="0" smtClean="0"/>
              <a:t>Full Meal include: Fries, </a:t>
            </a:r>
            <a:r>
              <a:rPr lang="en-US" dirty="0"/>
              <a:t>M</a:t>
            </a:r>
            <a:r>
              <a:rPr lang="en-US" dirty="0" smtClean="0"/>
              <a:t>edium drink (free refills) and Entree- $5.50             </a:t>
            </a:r>
          </a:p>
          <a:p>
            <a:r>
              <a:rPr lang="en-US" dirty="0" smtClean="0"/>
              <a:t>Wait an see what people like and then make our official menu when we find out.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34004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Start- up loan from M&amp;T Bank worth $500,000</a:t>
            </a:r>
          </a:p>
          <a:p>
            <a:r>
              <a:rPr lang="en-US" dirty="0" smtClean="0"/>
              <a:t>Other half will come from personal investments worth $500,000  </a:t>
            </a:r>
          </a:p>
          <a:p>
            <a:r>
              <a:rPr lang="en-US" dirty="0" smtClean="0"/>
              <a:t>ROI= $1,500,000/$500,000</a:t>
            </a:r>
          </a:p>
          <a:p>
            <a:r>
              <a:rPr lang="en-US" dirty="0" smtClean="0"/>
              <a:t>Investment liability so that we pay back the loan within a 5 year period. </a:t>
            </a:r>
          </a:p>
          <a:p>
            <a:r>
              <a:rPr lang="en-US" dirty="0" smtClean="0"/>
              <a:t>Every owner (4) will share the company equally.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219200"/>
            <a:ext cx="2235200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24077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ADVERTISING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Commercial </a:t>
            </a:r>
          </a:p>
          <a:p>
            <a:r>
              <a:rPr lang="en-US" dirty="0" smtClean="0"/>
              <a:t>Sponsorship billboard inside Sovereign Bank Stadium</a:t>
            </a:r>
          </a:p>
          <a:p>
            <a:r>
              <a:rPr lang="en-US" dirty="0" smtClean="0"/>
              <a:t>Sign on traffic lights around York City</a:t>
            </a:r>
          </a:p>
        </p:txBody>
      </p:sp>
    </p:spTree>
    <p:extLst>
      <p:ext uri="{BB962C8B-B14F-4D97-AF65-F5344CB8AC3E}">
        <p14:creationId xmlns:p14="http://schemas.microsoft.com/office/powerpoint/2010/main" val="35206138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ilter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Kilter">
      <a:maj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ilter">
      <a:fillStyleLst>
        <a:solidFill>
          <a:schemeClr val="phClr"/>
        </a:solidFill>
        <a:gradFill rotWithShape="1">
          <a:gsLst>
            <a:gs pos="0">
              <a:schemeClr val="phClr">
                <a:tint val="14000"/>
                <a:satMod val="180000"/>
                <a:lumMod val="100000"/>
              </a:schemeClr>
            </a:gs>
            <a:gs pos="42000">
              <a:schemeClr val="phClr">
                <a:tint val="40000"/>
                <a:satMod val="160000"/>
                <a:lumMod val="94000"/>
              </a:schemeClr>
            </a:gs>
            <a:gs pos="100000">
              <a:schemeClr val="phClr">
                <a:tint val="94000"/>
                <a:satMod val="140000"/>
              </a:schemeClr>
            </a:gs>
          </a:gsLst>
          <a:lin ang="5160000" scaled="1"/>
        </a:gradFill>
        <a:gradFill rotWithShape="1">
          <a:gsLst>
            <a:gs pos="38000">
              <a:schemeClr val="phClr">
                <a:satMod val="120000"/>
              </a:schemeClr>
            </a:gs>
            <a:gs pos="100000">
              <a:schemeClr val="phClr">
                <a:shade val="60000"/>
                <a:satMod val="180000"/>
                <a:lumMod val="70000"/>
              </a:schemeClr>
            </a:gs>
          </a:gsLst>
          <a:lin ang="4680000" scaled="0"/>
        </a:gradFill>
      </a:fillStyleLst>
      <a:lnStyleLst>
        <a:ln w="12700" cap="flat" cmpd="sng" algn="ctr">
          <a:solidFill>
            <a:schemeClr val="phClr">
              <a:shade val="50000"/>
            </a:schemeClr>
          </a:solidFill>
          <a:prstDash val="solid"/>
        </a:ln>
        <a:ln w="2540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152400" h="63500" prst="softRound"/>
          </a:sp3d>
        </a:effectStyle>
        <a:effectStyle>
          <a:effectLst>
            <a:outerShdw blurRad="107950" dist="12700" dir="5040000" rotWithShape="0">
              <a:srgbClr val="000000">
                <a:alpha val="5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h="635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140000"/>
                <a:lumMod val="120000"/>
              </a:schemeClr>
            </a:gs>
            <a:gs pos="100000">
              <a:schemeClr val="phClr">
                <a:tint val="95000"/>
                <a:shade val="70000"/>
                <a:satMod val="180000"/>
                <a:lumMod val="82000"/>
              </a:schemeClr>
            </a:gs>
          </a:gsLst>
          <a:path path="circle">
            <a:fillToRect l="25000" t="25000" r="25000" b="25000"/>
          </a:path>
        </a:gradFill>
        <a:gradFill rotWithShape="1">
          <a:gsLst>
            <a:gs pos="0">
              <a:schemeClr val="phClr">
                <a:tint val="94000"/>
                <a:satMod val="140000"/>
                <a:lumMod val="120000"/>
              </a:schemeClr>
            </a:gs>
            <a:gs pos="100000">
              <a:schemeClr val="phClr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TC101859865[[fn=Kilter]]</Template>
  <TotalTime>85</TotalTime>
  <Words>294</Words>
  <Application>Microsoft Office PowerPoint</Application>
  <PresentationFormat>On-screen Show (4:3)</PresentationFormat>
  <Paragraphs>35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Kilter</vt:lpstr>
      <vt:lpstr>The MEAT FORTRESS</vt:lpstr>
      <vt:lpstr>Our Plan</vt:lpstr>
      <vt:lpstr>Target Market</vt:lpstr>
      <vt:lpstr>Product Placement</vt:lpstr>
      <vt:lpstr>START UP PRICING</vt:lpstr>
      <vt:lpstr>INVESTING</vt:lpstr>
      <vt:lpstr>ADVERTISING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MEAT FORTRESS</dc:title>
  <dc:creator>student</dc:creator>
  <cp:lastModifiedBy>student</cp:lastModifiedBy>
  <cp:revision>9</cp:revision>
  <dcterms:created xsi:type="dcterms:W3CDTF">2011-11-17T13:18:16Z</dcterms:created>
  <dcterms:modified xsi:type="dcterms:W3CDTF">2011-11-21T13:50:10Z</dcterms:modified>
</cp:coreProperties>
</file>